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69" r:id="rId5"/>
  </p:sldMasterIdLst>
  <p:notesMasterIdLst>
    <p:notesMasterId r:id="rId20"/>
  </p:notesMasterIdLst>
  <p:handoutMasterIdLst>
    <p:handoutMasterId r:id="rId21"/>
  </p:handoutMasterIdLst>
  <p:sldIdLst>
    <p:sldId id="3949" r:id="rId6"/>
    <p:sldId id="3944" r:id="rId7"/>
    <p:sldId id="3958" r:id="rId8"/>
    <p:sldId id="3959" r:id="rId9"/>
    <p:sldId id="3960" r:id="rId10"/>
    <p:sldId id="3945" r:id="rId11"/>
    <p:sldId id="3956" r:id="rId12"/>
    <p:sldId id="3962" r:id="rId13"/>
    <p:sldId id="3963" r:id="rId14"/>
    <p:sldId id="3964" r:id="rId15"/>
    <p:sldId id="3961" r:id="rId16"/>
    <p:sldId id="3957" r:id="rId17"/>
    <p:sldId id="3948" r:id="rId18"/>
    <p:sldId id="39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Wukitsch" initials="DW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BD6"/>
    <a:srgbClr val="58A291"/>
    <a:srgbClr val="4964A2"/>
    <a:srgbClr val="080808"/>
    <a:srgbClr val="73799C"/>
    <a:srgbClr val="F68D2E"/>
    <a:srgbClr val="004F59"/>
    <a:srgbClr val="115E67"/>
    <a:srgbClr val="CD545B"/>
    <a:srgbClr val="93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672A7-E12D-45CD-86DD-75F5BDEB6EA1}" v="4" dt="2021-11-18T13:10:34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 autoAdjust="0"/>
    <p:restoredTop sz="91454" autoAdjust="0"/>
  </p:normalViewPr>
  <p:slideViewPr>
    <p:cSldViewPr snapToGrid="0">
      <p:cViewPr varScale="1">
        <p:scale>
          <a:sx n="102" d="100"/>
          <a:sy n="102" d="100"/>
        </p:scale>
        <p:origin x="1056" y="108"/>
      </p:cViewPr>
      <p:guideLst>
        <p:guide orient="horz" pos="2183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-586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 Philip Nilsson" userId="115e68da-084d-4e9b-95a2-d519209a413a" providerId="ADAL" clId="{838672A7-E12D-45CD-86DD-75F5BDEB6EA1}"/>
    <pc:docChg chg="delSld">
      <pc:chgData name="Karl Philip Nilsson" userId="115e68da-084d-4e9b-95a2-d519209a413a" providerId="ADAL" clId="{838672A7-E12D-45CD-86DD-75F5BDEB6EA1}" dt="2021-11-18T13:10:33.757" v="0" actId="47"/>
      <pc:docMkLst>
        <pc:docMk/>
      </pc:docMkLst>
      <pc:sldChg chg="del">
        <pc:chgData name="Karl Philip Nilsson" userId="115e68da-084d-4e9b-95a2-d519209a413a" providerId="ADAL" clId="{838672A7-E12D-45CD-86DD-75F5BDEB6EA1}" dt="2021-11-18T13:10:33.757" v="0" actId="47"/>
        <pc:sldMkLst>
          <pc:docMk/>
          <pc:sldMk cId="2162491393" sldId="395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2B9BE-7312-481B-AA75-D109DAD0B5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89102-72F3-4241-8492-C39918C5F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577B-BA8D-44F2-9867-1ED5B94DB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9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666A2-8B1F-41C1-AB4F-97AAC52D4907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7604-4375-440A-A551-FECCA19E0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Keeping the </a:t>
            </a:r>
            <a:r>
              <a:rPr lang="en-US" dirty="0"/>
              <a:t>top-down</a:t>
            </a:r>
            <a:r>
              <a:rPr lang="en-SE" dirty="0"/>
              <a:t>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17604-4375-440A-A551-FECCA19E0F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6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ea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AFAC66-6333-0549-831B-1AA62283A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0"/>
            <a:ext cx="6400800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00" b="0" i="0" kern="67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 sz="2800" b="0" i="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63513">
              <a:tabLst/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Section title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980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2070-DBF0-BE4B-B18E-119933D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2E18-EF0D-B84D-841B-363AE960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730375"/>
            <a:ext cx="4959927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CE7944A-BCC8-6045-A9F0-A636388BF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14500"/>
            <a:ext cx="5043055" cy="3900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73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2_Column_Smaller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2070-DBF0-BE4B-B18E-119933D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2E18-EF0D-B84D-841B-363AE960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30375"/>
            <a:ext cx="4959926" cy="388461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0637" y="1730375"/>
            <a:ext cx="4959926" cy="388461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50375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_Column_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2070-DBF0-BE4B-B18E-119933D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2E18-EF0D-B84D-841B-363AE960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9200" y="1714500"/>
            <a:ext cx="2743200" cy="38846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lang="en-US" sz="12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599" y="2443421"/>
            <a:ext cx="7315201" cy="3171567"/>
          </a:xfrm>
        </p:spPr>
        <p:txBody>
          <a:bodyPr/>
          <a:lstStyle/>
          <a:p>
            <a:r>
              <a:rPr lang="en-US" dirty="0"/>
              <a:t>Graphics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" y="1730375"/>
            <a:ext cx="7315202" cy="56535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156829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2070-DBF0-BE4B-B18E-119933D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2E18-EF0D-B84D-841B-363AE960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730375"/>
            <a:ext cx="2866436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CE7944A-BCC8-6045-A9F0-A636388BF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7201" y="1714500"/>
            <a:ext cx="2766161" cy="3900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236C205-ADF9-5340-BC87-176C727CE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4800" y="1714501"/>
            <a:ext cx="2743200" cy="3900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3_Column_smaller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2070-DBF0-BE4B-B18E-119933D1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2E18-EF0D-B84D-841B-363AE9607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84E145-82B6-6542-84E3-2154A66CD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91" y="1730375"/>
            <a:ext cx="3169920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746156-EB3D-B74B-A7F5-776319246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4695" y="1714500"/>
            <a:ext cx="3169920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0822973-E48D-7148-A145-77D95E7612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47285" y="1729490"/>
            <a:ext cx="3169920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20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4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80EE-FE91-BE4A-A5B0-EE642DDD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2F144-A914-6147-9D5A-9697A13EE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730375"/>
            <a:ext cx="2443438" cy="388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71919-5DB0-E84F-A4CC-E9BFFE1C8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0264" y="1714500"/>
            <a:ext cx="2357961" cy="3900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5D581-4D61-1B4F-BDDD-AF6D5F4C7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714501"/>
            <a:ext cx="2338388" cy="3900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3063D3-60E2-074D-BA86-82A9ED7BE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9200" y="1730375"/>
            <a:ext cx="2344738" cy="388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12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2_Column-2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80EE-FE91-BE4A-A5B0-EE642DDD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2F144-A914-6147-9D5A-9697A13EE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324142"/>
            <a:ext cx="2443438" cy="1499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E71919-5DB0-E84F-A4CC-E9BFFE1C8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0264" y="2308267"/>
            <a:ext cx="2357961" cy="1505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5D581-4D61-1B4F-BDDD-AF6D5F4C7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14501"/>
            <a:ext cx="8383398" cy="365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5E137D-B60F-B04B-B61F-3C20AFBE3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081690"/>
            <a:ext cx="2443438" cy="1499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8902585-A10D-454A-A1F3-D4671F9DE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0264" y="4065815"/>
            <a:ext cx="2357961" cy="15058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8C4811-E4F5-D541-9254-C76CF0E9B0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308225"/>
            <a:ext cx="5486400" cy="3273425"/>
          </a:xfrm>
        </p:spPr>
        <p:txBody>
          <a:bodyPr/>
          <a:lstStyle/>
          <a:p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2115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80EE-FE91-BE4A-A5B0-EE642DDD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2F144-A914-6147-9D5A-9697A13EE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663881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 marL="14288" indent="0">
              <a:buNone/>
              <a:tabLst/>
              <a:defRPr sz="900" b="1" baseline="0"/>
            </a:lvl5pPr>
          </a:lstStyle>
          <a:p>
            <a:pPr lvl="3"/>
            <a:r>
              <a:rPr lang="en-US" dirty="0"/>
              <a:t>Testimonial</a:t>
            </a:r>
          </a:p>
          <a:p>
            <a:pPr lvl="4"/>
            <a:r>
              <a:rPr lang="en-US" dirty="0"/>
              <a:t>Client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1713002"/>
            <a:ext cx="1622156" cy="801688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2438400" y="1713002"/>
            <a:ext cx="1622156" cy="8016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Client logo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4267200" y="1713002"/>
            <a:ext cx="1622156" cy="8016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Client logo</a:t>
            </a:r>
          </a:p>
          <a:p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1713002"/>
            <a:ext cx="1622156" cy="8016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Client logo</a:t>
            </a:r>
          </a:p>
          <a:p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924800" y="1713002"/>
            <a:ext cx="1622156" cy="8016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Client logo</a:t>
            </a:r>
          </a:p>
          <a:p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5" hasCustomPrompt="1"/>
          </p:nvPr>
        </p:nvSpPr>
        <p:spPr>
          <a:xfrm>
            <a:off x="9753600" y="1713002"/>
            <a:ext cx="1622156" cy="8016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Client logo</a:t>
            </a:r>
          </a:p>
          <a:p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8400" y="2674678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>
              <a:defRPr lang="en-US" sz="900" b="1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en-US" dirty="0"/>
              <a:t>Testimonial</a:t>
            </a:r>
          </a:p>
          <a:p>
            <a:pPr marL="14288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None/>
              <a:tabLst/>
            </a:pPr>
            <a:r>
              <a:rPr lang="en-US" dirty="0"/>
              <a:t>Client Name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67200" y="2662383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>
              <a:defRPr lang="en-US" sz="900" b="1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en-US" dirty="0"/>
              <a:t>Testimonial</a:t>
            </a:r>
          </a:p>
          <a:p>
            <a:pPr marL="14288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None/>
              <a:tabLst/>
            </a:pPr>
            <a:r>
              <a:rPr lang="en-US" dirty="0"/>
              <a:t>Client Name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2662383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>
              <a:defRPr lang="en-US" sz="900" b="1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en-US" dirty="0"/>
              <a:t>Testimonial</a:t>
            </a:r>
          </a:p>
          <a:p>
            <a:pPr marL="14288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None/>
              <a:tabLst/>
            </a:pPr>
            <a:r>
              <a:rPr lang="en-US" dirty="0"/>
              <a:t>Client Name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4800" y="2662383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>
              <a:defRPr lang="en-US" sz="900" b="1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en-US" dirty="0"/>
              <a:t>Testimonial</a:t>
            </a:r>
          </a:p>
          <a:p>
            <a:pPr marL="14288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None/>
              <a:tabLst/>
            </a:pPr>
            <a:r>
              <a:rPr lang="en-US" dirty="0"/>
              <a:t>Client Name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729FA46-A2B2-4044-A2BC-6ECADFF445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00" y="2674678"/>
            <a:ext cx="1622156" cy="3492443"/>
          </a:xfrm>
        </p:spPr>
        <p:txBody>
          <a:bodyPr/>
          <a:lstStyle>
            <a:lvl4pPr>
              <a:defRPr sz="800">
                <a:solidFill>
                  <a:schemeClr val="tx1"/>
                </a:solidFill>
              </a:defRPr>
            </a:lvl4pPr>
            <a:lvl5pPr>
              <a:defRPr lang="en-US" sz="900" b="1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en-US" dirty="0"/>
              <a:t>Testimonial</a:t>
            </a:r>
          </a:p>
          <a:p>
            <a:pPr marL="14288" lvl="4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None/>
              <a:tabLst/>
            </a:pPr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244954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47B6390-5FD4-47C4-98F8-F8F922E2E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196" y="-881180"/>
            <a:ext cx="11774833" cy="79068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86D31C-A407-4541-AAF5-CD2F84211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31" y="111211"/>
            <a:ext cx="11387138" cy="16379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11F7329-7FA7-41A9-9B02-AA5936DF72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5333" y="2841575"/>
            <a:ext cx="1367175" cy="1367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ACCE1-5539-4883-BC62-9F70F27D50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EEF3F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20" y="2945748"/>
            <a:ext cx="1218773" cy="1218773"/>
          </a:xfrm>
          <a:prstGeom prst="rect">
            <a:avLst/>
          </a:prstGeom>
        </p:spPr>
      </p:pic>
      <p:pic>
        <p:nvPicPr>
          <p:cNvPr id="7" name="Imagen 39">
            <a:extLst>
              <a:ext uri="{FF2B5EF4-FFF2-40B4-BE49-F238E27FC236}">
                <a16:creationId xmlns:a16="http://schemas.microsoft.com/office/drawing/2014/main" id="{74CB7BEE-D81F-7443-B3D5-B1697871B7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4" y="390709"/>
            <a:ext cx="1828792" cy="374792"/>
          </a:xfrm>
          <a:prstGeom prst="rect">
            <a:avLst/>
          </a:prstGeom>
        </p:spPr>
      </p:pic>
      <p:sp>
        <p:nvSpPr>
          <p:cNvPr id="8" name="Rectángulo 35">
            <a:extLst>
              <a:ext uri="{FF2B5EF4-FFF2-40B4-BE49-F238E27FC236}">
                <a16:creationId xmlns:a16="http://schemas.microsoft.com/office/drawing/2014/main" id="{D0EE4F9D-A86E-F74D-9089-E8214D62FDA3}"/>
              </a:ext>
            </a:extLst>
          </p:cNvPr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84F0A8E-66EB-BC47-879A-EC0D04700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</p:spPr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FA733F-8D13-AD4D-830F-64F5565EF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147642" y="-3900801"/>
            <a:ext cx="27040492" cy="18157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2424A05-B0CF-C44D-8CD4-A8FDAD5259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60965" y="127153"/>
            <a:ext cx="19192835" cy="3315930"/>
          </a:xfrm>
          <a:prstGeom prst="rect">
            <a:avLst/>
          </a:prstGeom>
        </p:spPr>
      </p:pic>
      <p:pic>
        <p:nvPicPr>
          <p:cNvPr id="7" name="Imagen 39">
            <a:extLst>
              <a:ext uri="{FF2B5EF4-FFF2-40B4-BE49-F238E27FC236}">
                <a16:creationId xmlns:a16="http://schemas.microsoft.com/office/drawing/2014/main" id="{74CB7BEE-D81F-7443-B3D5-B1697871B7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4" y="390709"/>
            <a:ext cx="1828792" cy="3747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6A421F-694F-D342-9D45-D0816C80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300"/>
            <a:ext cx="8383398" cy="7063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2BEF952-8DB5-404C-9B90-8ADF38B2A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</p:spPr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 detail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29C8D-810D-9F49-B25A-5973AAF41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996791"/>
            <a:ext cx="5486400" cy="8156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5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3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Job title</a:t>
            </a:r>
          </a:p>
          <a:p>
            <a:pPr lvl="2"/>
            <a:r>
              <a:rPr lang="en-US" dirty="0" err="1"/>
              <a:t>Firstname.lastname@macrobond.com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B10AE-8B1C-E94D-8D32-2728FB7FA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002873"/>
            <a:ext cx="5486400" cy="8027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i="0" kern="1200" spc="-2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Arial" panose="020B0604020202020204" pitchFamily="34" charset="0"/>
              <a:buNone/>
              <a:defRPr lang="en-US" sz="15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buNone/>
              <a:defRPr lang="en-US" sz="1200" b="0" i="0" kern="1200" spc="-20" baseline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lvl="2"/>
            <a:r>
              <a:rPr lang="en-US" dirty="0" err="1"/>
              <a:t>Firstname.lastname@macrobond.com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27EF0-F9A6-D04B-B0A3-50026596B5C7}"/>
              </a:ext>
            </a:extLst>
          </p:cNvPr>
          <p:cNvSpPr txBox="1"/>
          <p:nvPr userDrawn="1"/>
        </p:nvSpPr>
        <p:spPr>
          <a:xfrm>
            <a:off x="609601" y="2959101"/>
            <a:ext cx="67261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49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8221DC-28B0-1942-88BD-B7374ED0E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14600"/>
            <a:ext cx="5486400" cy="2304709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0" i="0" kern="67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 sz="2800" b="0" i="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63513">
              <a:tabLst/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Section title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8004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AFAC66-6333-0549-831B-1AA62283A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0"/>
            <a:ext cx="6400800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 i="0" kern="67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 sz="1500" b="1" i="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63513">
              <a:tabLst/>
              <a:defRPr sz="1200" b="0">
                <a:solidFill>
                  <a:schemeClr val="bg2"/>
                </a:solidFill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 title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45496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2EF-C388-C143-83BA-54037A3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7B705-441A-1046-9201-D8934905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ED10B-FC73-394B-9D3A-B54B00D5C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714500"/>
            <a:ext cx="64008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94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1_Column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2EF-C388-C143-83BA-54037A3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7B705-441A-1046-9201-D8934905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714499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" y="3203665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09600" y="4718956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7068" y="1714500"/>
            <a:ext cx="4883332" cy="1342208"/>
          </a:xfrm>
        </p:spPr>
        <p:txBody>
          <a:bodyPr anchor="ctr"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7068" y="3203665"/>
            <a:ext cx="4883332" cy="1342208"/>
          </a:xfrm>
        </p:spPr>
        <p:txBody>
          <a:bodyPr anchor="ctr"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27068" y="4718957"/>
            <a:ext cx="4883332" cy="1342208"/>
          </a:xfrm>
        </p:spPr>
        <p:txBody>
          <a:bodyPr anchor="ctr"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15939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_Column-3Rows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2EF-C388-C143-83BA-54037A3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7B705-441A-1046-9201-D8934905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1" y="1714499"/>
            <a:ext cx="1048276" cy="1043691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1" y="3203666"/>
            <a:ext cx="1048276" cy="1043691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09600" y="4718957"/>
            <a:ext cx="1048277" cy="1043692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59050" y="1714500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59050" y="3203665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DC38CA9-7068-874E-A376-50230A6E81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9050" y="4718957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BDF04F4-0092-9F4E-9005-545248FA8D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20335" y="1714500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9E4B96-FCE8-DD4F-AD4C-CB2A4438E2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20335" y="3203665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9F26E2E-2CAA-C64F-90B9-25978129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0335" y="4718957"/>
            <a:ext cx="4062065" cy="134220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lang="en-US" sz="1500" b="0" i="0" kern="1200" spc="-2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sz="1200"/>
            </a:lvl4pPr>
            <a:lvl5pPr marL="360000" indent="-171450">
              <a:buClr>
                <a:schemeClr val="accent2"/>
              </a:buClr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9E693617-0E62-0A4A-B8E3-42446AC1A79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3657" y="1714499"/>
            <a:ext cx="1048276" cy="1043691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73B75455-C867-A547-A8DE-A3D2D3E4D8C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53657" y="3203666"/>
            <a:ext cx="1048276" cy="1043691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4CBF2AB8-405A-1442-B7B0-D674DEE63F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53656" y="4718957"/>
            <a:ext cx="1048277" cy="1043692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3_Column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2EF-C388-C143-83BA-54037A3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7B705-441A-1046-9201-D8934905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714499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267200" y="1701436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924800" y="1728601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DDFD0B9-B25C-C34D-B7BD-ED93697A67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591" y="3229791"/>
            <a:ext cx="2728209" cy="29370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88F4C60-08F7-CA4D-89E1-804557460D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82191" y="3229791"/>
            <a:ext cx="2728209" cy="29370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3E687B-D0AE-5F42-9D48-82DD8C136C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39791" y="3229791"/>
            <a:ext cx="2728209" cy="29370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4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3_Column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CAC4C0C-9B8C-1A4C-B975-14F635518D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5636" y="2037368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492EF-C388-C143-83BA-54037A36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7B705-441A-1046-9201-D8934905F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914395" y="2058568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205441" y="2054363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560000" y="2054964"/>
            <a:ext cx="1348105" cy="1342209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DDFD0B9-B25C-C34D-B7BD-ED93697A67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43610" y="3479080"/>
            <a:ext cx="1489673" cy="706382"/>
          </a:xfrm>
        </p:spPr>
        <p:txBody>
          <a:bodyPr/>
          <a:lstStyle>
            <a:lvl1pPr algn="ctr"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E843CC-F406-374E-8E91-39A5E5CB02A4}"/>
              </a:ext>
            </a:extLst>
          </p:cNvPr>
          <p:cNvSpPr/>
          <p:nvPr userDrawn="1"/>
        </p:nvSpPr>
        <p:spPr>
          <a:xfrm>
            <a:off x="8066797" y="4518989"/>
            <a:ext cx="3519087" cy="1323012"/>
          </a:xfrm>
          <a:prstGeom prst="roundRect">
            <a:avLst>
              <a:gd name="adj" fmla="val 8318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D32AE6D-D2A5-074A-88BC-99D30177F944}"/>
              </a:ext>
            </a:extLst>
          </p:cNvPr>
          <p:cNvSpPr/>
          <p:nvPr userDrawn="1"/>
        </p:nvSpPr>
        <p:spPr>
          <a:xfrm>
            <a:off x="4348237" y="4518989"/>
            <a:ext cx="3519087" cy="1323012"/>
          </a:xfrm>
          <a:prstGeom prst="roundRect">
            <a:avLst>
              <a:gd name="adj" fmla="val 8318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802A288-8B85-E947-9C5F-C4CA622DE58D}"/>
              </a:ext>
            </a:extLst>
          </p:cNvPr>
          <p:cNvSpPr/>
          <p:nvPr userDrawn="1"/>
        </p:nvSpPr>
        <p:spPr>
          <a:xfrm>
            <a:off x="617485" y="4518989"/>
            <a:ext cx="3519087" cy="1323012"/>
          </a:xfrm>
          <a:prstGeom prst="roundRect">
            <a:avLst>
              <a:gd name="adj" fmla="val 8318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93440A-B4CA-864F-A3F3-BC13279589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52857" y="3479080"/>
            <a:ext cx="1489673" cy="706382"/>
          </a:xfrm>
        </p:spPr>
        <p:txBody>
          <a:bodyPr/>
          <a:lstStyle>
            <a:lvl1pPr algn="ctr"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DF98F53-9F05-6E41-B047-DA21CB768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24097" y="3479080"/>
            <a:ext cx="1489673" cy="706382"/>
          </a:xfrm>
        </p:spPr>
        <p:txBody>
          <a:bodyPr/>
          <a:lstStyle>
            <a:lvl1pPr algn="ctr"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41DCA59-A216-BC48-B925-87798D2173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7846" y="3479080"/>
            <a:ext cx="1489673" cy="706382"/>
          </a:xfrm>
        </p:spPr>
        <p:txBody>
          <a:bodyPr/>
          <a:lstStyle>
            <a:lvl1pPr algn="ctr"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97707E9-28D9-CB46-B3E4-CE41AA32968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70541" y="4695825"/>
            <a:ext cx="2123460" cy="987912"/>
          </a:xfrm>
        </p:spPr>
        <p:txBody>
          <a:bodyPr/>
          <a:lstStyle>
            <a:lvl1pPr algn="ctr">
              <a:defRPr sz="1500"/>
            </a:lvl1pPr>
            <a:lvl2pPr>
              <a:defRPr sz="1200"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974814B5-76FF-AC46-93F4-E7807BA061D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4618" y="4699154"/>
            <a:ext cx="944218" cy="987912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98B9423-592F-E94F-8F47-EE8C20C855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42530" y="4692496"/>
            <a:ext cx="2123460" cy="987912"/>
          </a:xfrm>
        </p:spPr>
        <p:txBody>
          <a:bodyPr/>
          <a:lstStyle>
            <a:lvl1pPr algn="ctr">
              <a:defRPr sz="1500"/>
            </a:lvl1pPr>
            <a:lvl2pPr>
              <a:defRPr sz="1200"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49FDF7FD-4D86-2E40-A493-9436E1A3D1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06607" y="4695825"/>
            <a:ext cx="944218" cy="987912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520287-BBD6-6C44-9ECE-BBF0740369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3322" y="4689167"/>
            <a:ext cx="2123460" cy="987912"/>
          </a:xfrm>
        </p:spPr>
        <p:txBody>
          <a:bodyPr/>
          <a:lstStyle>
            <a:lvl1pPr algn="ctr">
              <a:defRPr sz="1500"/>
            </a:lvl1pPr>
            <a:lvl2pPr>
              <a:defRPr sz="1200"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A3EA08F6-03C1-C44F-9052-9470DE21C63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217399" y="4692496"/>
            <a:ext cx="944218" cy="987912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9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7518F-6706-9B4D-9E73-33DDE23FC131}"/>
              </a:ext>
            </a:extLst>
          </p:cNvPr>
          <p:cNvSpPr txBox="1"/>
          <p:nvPr userDrawn="1"/>
        </p:nvSpPr>
        <p:spPr>
          <a:xfrm>
            <a:off x="609600" y="6492782"/>
            <a:ext cx="350885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dirty="0">
                <a:solidFill>
                  <a:schemeClr val="bg2"/>
                </a:solidFill>
              </a:rPr>
              <a:t>© 2021 by Macrobond. All Rights Reserved.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B3C6110E-11A7-7C48-A7A1-BD43475D88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601" y="384223"/>
            <a:ext cx="1828800" cy="3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6" r:id="rId2"/>
    <p:sldLayoutId id="2147483709" r:id="rId3"/>
    <p:sldLayoutId id="2147483714" r:id="rId4"/>
  </p:sldLayoutIdLst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5400" b="1" kern="1200" smtClean="0">
          <a:solidFill>
            <a:schemeClr val="accent1"/>
          </a:solidFill>
          <a:effectLst/>
          <a:latin typeface="Time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lang="en-US" sz="2100" b="0" i="0" kern="1200" spc="-20" baseline="0" smtClean="0">
          <a:solidFill>
            <a:schemeClr val="accent1"/>
          </a:solidFill>
          <a:effectLst/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None/>
        <a:defRPr sz="1800" b="0" i="0" kern="1200" spc="-2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 spc="-20" baseline="0">
          <a:solidFill>
            <a:schemeClr val="tx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500" b="0" i="0" kern="1200" spc="-20" baseline="0">
          <a:solidFill>
            <a:schemeClr val="accent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None/>
        <a:defRPr sz="1500" b="0" i="0" kern="1200" spc="-20" baseline="0">
          <a:solidFill>
            <a:schemeClr val="tx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264">
          <p15:clr>
            <a:srgbClr val="F26B43"/>
          </p15:clr>
        </p15:guide>
        <p15:guide id="3" pos="6144">
          <p15:clr>
            <a:srgbClr val="F26B43"/>
          </p15:clr>
        </p15:guide>
        <p15:guide id="4" pos="384">
          <p15:clr>
            <a:srgbClr val="F26B43"/>
          </p15:clr>
        </p15:guide>
        <p15:guide id="5" pos="1536">
          <p15:clr>
            <a:srgbClr val="F26B43"/>
          </p15:clr>
        </p15:guide>
        <p15:guide id="6" pos="4992">
          <p15:clr>
            <a:srgbClr val="F26B43"/>
          </p15:clr>
        </p15:guide>
        <p15:guide id="7" pos="960">
          <p15:clr>
            <a:srgbClr val="F26B43"/>
          </p15:clr>
        </p15:guide>
        <p15:guide id="8" pos="2112">
          <p15:clr>
            <a:srgbClr val="F26B43"/>
          </p15:clr>
        </p15:guide>
        <p15:guide id="9" pos="4416">
          <p15:clr>
            <a:srgbClr val="F26B43"/>
          </p15:clr>
        </p15:guide>
        <p15:guide id="10" pos="5568">
          <p15:clr>
            <a:srgbClr val="F26B43"/>
          </p15:clr>
        </p15:guide>
        <p15:guide id="11" orient="horz" pos="552">
          <p15:clr>
            <a:srgbClr val="F26B43"/>
          </p15:clr>
        </p15:guide>
        <p15:guide id="12" pos="2688">
          <p15:clr>
            <a:srgbClr val="F26B43"/>
          </p15:clr>
        </p15:guide>
        <p15:guide id="13" pos="3840">
          <p15:clr>
            <a:srgbClr val="F26B43"/>
          </p15:clr>
        </p15:guide>
        <p15:guide id="14" orient="horz" pos="1056">
          <p15:clr>
            <a:srgbClr val="F26B43"/>
          </p15:clr>
        </p15:guide>
        <p15:guide id="15" pos="6720">
          <p15:clr>
            <a:srgbClr val="F26B43"/>
          </p15:clr>
        </p15:guide>
        <p15:guide id="16" pos="7296">
          <p15:clr>
            <a:srgbClr val="F26B43"/>
          </p15:clr>
        </p15:guide>
        <p15:guide id="17" orient="horz" pos="240">
          <p15:clr>
            <a:srgbClr val="F26B43"/>
          </p15:clr>
        </p15:guide>
        <p15:guide id="18" orient="horz" pos="13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4" y="390709"/>
            <a:ext cx="1828792" cy="374792"/>
          </a:xfrm>
          <a:prstGeom prst="rect">
            <a:avLst/>
          </a:prstGeom>
        </p:spPr>
      </p:pic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8563C220-D0C0-344A-B841-2294ACF7C23D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50675"/>
            <a:ext cx="109728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D55E9C-93EA-9D4B-A704-AD8B4684B271}"/>
              </a:ext>
            </a:extLst>
          </p:cNvPr>
          <p:cNvSpPr txBox="1"/>
          <p:nvPr userDrawn="1"/>
        </p:nvSpPr>
        <p:spPr>
          <a:xfrm>
            <a:off x="609600" y="6492782"/>
            <a:ext cx="474512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dirty="0"/>
              <a:t>© 2021 by Macrobond.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9E93-E04E-D047-8B42-A20D11D7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1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2BE59C-ACD2-1646-8F41-7076CB55DE24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A351F85-2241-2E48-BB83-BAE38206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6300"/>
            <a:ext cx="8383398" cy="7063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19FD72-EAFE-C44D-9659-A2F42E2F0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14511"/>
            <a:ext cx="10744200" cy="4005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8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1" r:id="rId2"/>
    <p:sldLayoutId id="2147483707" r:id="rId3"/>
    <p:sldLayoutId id="2147483702" r:id="rId4"/>
    <p:sldLayoutId id="2147483712" r:id="rId5"/>
    <p:sldLayoutId id="2147483695" r:id="rId6"/>
    <p:sldLayoutId id="2147483704" r:id="rId7"/>
    <p:sldLayoutId id="2147483705" r:id="rId8"/>
    <p:sldLayoutId id="2147483696" r:id="rId9"/>
    <p:sldLayoutId id="2147483700" r:id="rId10"/>
    <p:sldLayoutId id="2147483685" r:id="rId11"/>
    <p:sldLayoutId id="2147483715" r:id="rId12"/>
    <p:sldLayoutId id="2147483703" r:id="rId13"/>
    <p:sldLayoutId id="2147483710" r:id="rId14"/>
    <p:sldLayoutId id="2147483711" r:id="rId15"/>
  </p:sldLayoutIdLst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000" b="0" kern="1200" spc="-50" baseline="0" smtClean="0">
          <a:solidFill>
            <a:srgbClr val="4964A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1800" b="1" i="0" kern="1200" spc="-20" baseline="0" smtClean="0">
          <a:solidFill>
            <a:schemeClr val="accent1"/>
          </a:solidFill>
          <a:effectLst/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B050"/>
        </a:buClr>
        <a:buFont typeface="Arial" panose="020B0604020202020204" pitchFamily="34" charset="0"/>
        <a:buNone/>
        <a:defRPr sz="1500" b="0" i="0" kern="1200" spc="-2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174625" indent="-1666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tabLst/>
        <a:defRPr sz="1200" b="0" i="0" kern="1200" spc="-20" baseline="0">
          <a:solidFill>
            <a:schemeClr val="tx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200" b="0" i="0" kern="1200" spc="-20" baseline="0">
          <a:solidFill>
            <a:schemeClr val="accent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4pPr>
      <a:lvl5pPr marL="360000" indent="-17145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charset="0"/>
        <a:buChar char="•"/>
        <a:defRPr sz="900" b="0" i="0" kern="1200" spc="-20" baseline="0">
          <a:solidFill>
            <a:schemeClr val="tx1"/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64">
          <p15:clr>
            <a:srgbClr val="F26B43"/>
          </p15:clr>
        </p15:guide>
        <p15:guide id="3" pos="6144">
          <p15:clr>
            <a:srgbClr val="F26B43"/>
          </p15:clr>
        </p15:guide>
        <p15:guide id="4" pos="384">
          <p15:clr>
            <a:srgbClr val="F26B43"/>
          </p15:clr>
        </p15:guide>
        <p15:guide id="5" pos="1536">
          <p15:clr>
            <a:srgbClr val="F26B43"/>
          </p15:clr>
        </p15:guide>
        <p15:guide id="6" pos="4992">
          <p15:clr>
            <a:srgbClr val="F26B43"/>
          </p15:clr>
        </p15:guide>
        <p15:guide id="7" pos="960">
          <p15:clr>
            <a:srgbClr val="F26B43"/>
          </p15:clr>
        </p15:guide>
        <p15:guide id="8" pos="2112" userDrawn="1">
          <p15:clr>
            <a:srgbClr val="F26B43"/>
          </p15:clr>
        </p15:guide>
        <p15:guide id="9" pos="4416">
          <p15:clr>
            <a:srgbClr val="F26B43"/>
          </p15:clr>
        </p15:guide>
        <p15:guide id="10" pos="5568">
          <p15:clr>
            <a:srgbClr val="F26B43"/>
          </p15:clr>
        </p15:guide>
        <p15:guide id="11" orient="horz" pos="552">
          <p15:clr>
            <a:srgbClr val="F26B43"/>
          </p15:clr>
        </p15:guide>
        <p15:guide id="12" pos="2688">
          <p15:clr>
            <a:srgbClr val="F26B43"/>
          </p15:clr>
        </p15:guide>
        <p15:guide id="13" pos="3840">
          <p15:clr>
            <a:srgbClr val="F26B43"/>
          </p15:clr>
        </p15:guide>
        <p15:guide id="15" pos="6720">
          <p15:clr>
            <a:srgbClr val="F26B43"/>
          </p15:clr>
        </p15:guide>
        <p15:guide id="16" pos="7296">
          <p15:clr>
            <a:srgbClr val="F26B43"/>
          </p15:clr>
        </p15:guide>
        <p15:guide id="17" orient="horz" pos="240" userDrawn="1">
          <p15:clr>
            <a:srgbClr val="F26B43"/>
          </p15:clr>
        </p15:guide>
        <p15:guide id="18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0DDBE-107C-4046-B40F-DB2ADF24A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533073"/>
            <a:ext cx="6146800" cy="2304709"/>
          </a:xfrm>
          <a:prstGeom prst="rect">
            <a:avLst/>
          </a:prstGeom>
        </p:spPr>
        <p:txBody>
          <a:bodyPr/>
          <a:lstStyle/>
          <a:p>
            <a:r>
              <a:rPr lang="sv-SE" sz="3500" b="1" dirty="0">
                <a:latin typeface="Montserrat" panose="00000500000000000000" pitchFamily="2" charset="0"/>
              </a:rPr>
              <a:t>Tracking Flows of Assets</a:t>
            </a:r>
          </a:p>
        </p:txBody>
      </p:sp>
    </p:spTree>
    <p:extLst>
      <p:ext uri="{BB962C8B-B14F-4D97-AF65-F5344CB8AC3E}">
        <p14:creationId xmlns:p14="http://schemas.microsoft.com/office/powerpoint/2010/main" val="145459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EBC565-12D5-46D8-9842-56DA7A144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98278"/>
              </p:ext>
            </p:extLst>
          </p:nvPr>
        </p:nvGraphicFramePr>
        <p:xfrm>
          <a:off x="2032000" y="912813"/>
          <a:ext cx="8128000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1853630" imgH="7335782" progId="Mbnd.mbnd">
                  <p:embed/>
                </p:oleObj>
              </mc:Choice>
              <mc:Fallback>
                <p:oleObj name="Macrobond document" r:id="rId3" imgW="11853630" imgH="7335782" progId="Mbnd.mbnd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EBC565-12D5-46D8-9842-56DA7A144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912813"/>
                        <a:ext cx="8128000" cy="503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76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D4A045-B953-4B8A-965C-E0F75DE2A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387" y="559594"/>
          <a:ext cx="7007225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0634514" imgH="8708988" progId="Mbnd.mbnd">
                  <p:embed/>
                </p:oleObj>
              </mc:Choice>
              <mc:Fallback>
                <p:oleObj name="Macrobond document" r:id="rId3" imgW="10634514" imgH="8708988" progId="Mbnd.mbnd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D4A045-B953-4B8A-965C-E0F75DE2AE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387" y="559594"/>
                        <a:ext cx="7007225" cy="573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75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3AC411-5999-4105-B848-3A3207458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51656"/>
              </p:ext>
            </p:extLst>
          </p:nvPr>
        </p:nvGraphicFramePr>
        <p:xfrm>
          <a:off x="612775" y="719931"/>
          <a:ext cx="54832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8949415" imgH="8842379" progId="Mbnd.mbnd">
                  <p:embed/>
                </p:oleObj>
              </mc:Choice>
              <mc:Fallback>
                <p:oleObj name="Macrobond document" r:id="rId3" imgW="8949415" imgH="8842379" progId="Mbnd.mbnd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3AC411-5999-4105-B848-3A320745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" y="719931"/>
                        <a:ext cx="54832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67AF40-663C-48F7-8764-1D956F6F2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71682"/>
              </p:ext>
            </p:extLst>
          </p:nvPr>
        </p:nvGraphicFramePr>
        <p:xfrm>
          <a:off x="6096000" y="719931"/>
          <a:ext cx="546100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Macrobond document" r:id="rId5" imgW="8949415" imgH="5752035" progId="Mbnd.mbnd">
                  <p:embed/>
                </p:oleObj>
              </mc:Choice>
              <mc:Fallback>
                <p:oleObj name="Macrobond document" r:id="rId5" imgW="8949415" imgH="5752035" progId="Mbnd.mbnd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67AF40-663C-48F7-8764-1D956F6F2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719931"/>
                        <a:ext cx="5461000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1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4">
            <a:extLst>
              <a:ext uri="{FF2B5EF4-FFF2-40B4-BE49-F238E27FC236}">
                <a16:creationId xmlns:a16="http://schemas.microsoft.com/office/drawing/2014/main" id="{65EB8DFF-466A-4D81-919C-1692238AC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>
            <a:fillRect/>
          </a:stretch>
        </p:blipFill>
        <p:spPr>
          <a:xfrm>
            <a:off x="8619519" y="1764658"/>
            <a:ext cx="1138005" cy="1133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BAFB3-99BC-4617-A3E5-1390861C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b="1" dirty="0">
                <a:latin typeface="Montserrat" panose="00000500000000000000" pitchFamily="2" charset="0"/>
              </a:rPr>
              <a:t>Next webinar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13AF8-A7D6-4F71-AA94-45C53A7C4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>
                <a:latin typeface="Montserrat" panose="00000500000000000000" pitchFamily="2" charset="0"/>
              </a:rPr>
              <a:pPr/>
              <a:t>13</a:t>
            </a:fld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6B781-96D0-494B-9B90-051DD4B6D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4769" y="1582682"/>
            <a:ext cx="2743200" cy="255643"/>
          </a:xfrm>
        </p:spPr>
        <p:txBody>
          <a:bodyPr anchor="t"/>
          <a:lstStyle/>
          <a:p>
            <a:r>
              <a:rPr lang="sv-SE" sz="1600" dirty="0">
                <a:latin typeface="Montserrat" panose="00000500000000000000" pitchFamily="2" charset="0"/>
              </a:rPr>
              <a:t>December</a:t>
            </a:r>
            <a:r>
              <a:rPr lang="en-SE" sz="1600" dirty="0">
                <a:latin typeface="Montserrat" panose="00000500000000000000" pitchFamily="2" charset="0"/>
              </a:rPr>
              <a:t> </a:t>
            </a:r>
            <a:r>
              <a:rPr lang="sv-SE" sz="1600" dirty="0">
                <a:latin typeface="Montserrat" panose="00000500000000000000" pitchFamily="2" charset="0"/>
              </a:rPr>
              <a:t>2nd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8D096A4-B9B5-40D4-950E-A46534A1F637}"/>
              </a:ext>
            </a:extLst>
          </p:cNvPr>
          <p:cNvSpPr txBox="1">
            <a:spLocks/>
          </p:cNvSpPr>
          <p:nvPr/>
        </p:nvSpPr>
        <p:spPr>
          <a:xfrm>
            <a:off x="9757523" y="1857080"/>
            <a:ext cx="1690445" cy="9269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800" b="1" i="0" kern="1200" spc="-20" baseline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None/>
              <a:defRPr sz="1500" b="0" i="0" kern="1200" spc="-2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74625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b="0" i="0" kern="1200" spc="-2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i="0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36000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charset="0"/>
              <a:buChar char="•"/>
              <a:defRPr sz="900" b="0" i="0" kern="1200" spc="-2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Montserrat" panose="00000500000000000000" pitchFamily="2" charset="0"/>
              </a:rPr>
              <a:t>How lists make your life easier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C673B0-E8B9-475E-9B43-3208FFFCE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75962"/>
              </p:ext>
            </p:extLst>
          </p:nvPr>
        </p:nvGraphicFramePr>
        <p:xfrm>
          <a:off x="609599" y="1333444"/>
          <a:ext cx="8053388" cy="476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4" imgW="10472949" imgH="6200156" progId="Mbnd.mbnd">
                  <p:embed/>
                </p:oleObj>
              </mc:Choice>
              <mc:Fallback>
                <p:oleObj name="Macrobond document" r:id="rId4" imgW="10472949" imgH="6200156" progId="Mbnd.mbnd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7C673B0-E8B9-475E-9B43-3208FFFCE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" y="1333444"/>
                        <a:ext cx="8053388" cy="476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9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E2E66-244D-454C-96C7-AB1609A96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b="1" dirty="0">
                <a:latin typeface="Montserrat" panose="00000500000000000000" pitchFamily="2" charset="0"/>
              </a:rPr>
              <a:t>Thank you!</a:t>
            </a:r>
            <a:br>
              <a:rPr lang="en-SE" b="1" dirty="0">
                <a:latin typeface="Montserrat" panose="00000500000000000000" pitchFamily="2" charset="0"/>
              </a:rPr>
            </a:br>
            <a:br>
              <a:rPr lang="en-SE" b="1" dirty="0">
                <a:latin typeface="Montserrat" panose="00000500000000000000" pitchFamily="2" charset="0"/>
              </a:rPr>
            </a:br>
            <a:r>
              <a:rPr lang="en-SE" sz="2400" b="1" dirty="0">
                <a:latin typeface="Montserrat" panose="00000500000000000000" pitchFamily="2" charset="0"/>
              </a:rPr>
              <a:t>Karl Philip Nilsson</a:t>
            </a:r>
            <a:br>
              <a:rPr lang="en-SE" sz="2400" b="1" dirty="0">
                <a:latin typeface="Montserrat" panose="00000500000000000000" pitchFamily="2" charset="0"/>
              </a:rPr>
            </a:br>
            <a:r>
              <a:rPr lang="en-SE" sz="2400" dirty="0">
                <a:latin typeface="Montserrat" panose="00000500000000000000" pitchFamily="2" charset="0"/>
              </a:rPr>
              <a:t>karl-philip.nilsson@macrobond.com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5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33A695C6-845E-425D-9759-5F1AD7B0CCC0}"/>
              </a:ext>
            </a:extLst>
          </p:cNvPr>
          <p:cNvSpPr/>
          <p:nvPr/>
        </p:nvSpPr>
        <p:spPr>
          <a:xfrm>
            <a:off x="1696662" y="2214788"/>
            <a:ext cx="2659467" cy="2998236"/>
          </a:xfrm>
          <a:prstGeom prst="roundRect">
            <a:avLst>
              <a:gd name="adj" fmla="val 3972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800" kern="1200" dirty="0">
                <a:latin typeface="Montserrat" panose="00000500000000000000" pitchFamily="2" charset="0"/>
              </a:rPr>
              <a:t>43,350 time series</a:t>
            </a:r>
            <a:endParaRPr lang="en-US" sz="1800" kern="1200" dirty="0">
              <a:latin typeface="Montserrat" panose="00000500000000000000" pitchFamily="2" charset="0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411A534E-C62D-4973-AEF4-C8489929CAB5}"/>
              </a:ext>
            </a:extLst>
          </p:cNvPr>
          <p:cNvSpPr/>
          <p:nvPr/>
        </p:nvSpPr>
        <p:spPr>
          <a:xfrm>
            <a:off x="7813068" y="2234774"/>
            <a:ext cx="2659467" cy="3050358"/>
          </a:xfrm>
          <a:prstGeom prst="roundRect">
            <a:avLst>
              <a:gd name="adj" fmla="val 3972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>
              <a:latin typeface="Montserrat" panose="00000500000000000000" pitchFamily="2" charset="0"/>
            </a:endParaRPr>
          </a:p>
        </p:txBody>
      </p: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9E28D4CF-1FAE-4C2B-BCE7-D1F6A217C7EF}"/>
              </a:ext>
            </a:extLst>
          </p:cNvPr>
          <p:cNvSpPr/>
          <p:nvPr/>
        </p:nvSpPr>
        <p:spPr>
          <a:xfrm>
            <a:off x="4748854" y="2234774"/>
            <a:ext cx="2659467" cy="3050359"/>
          </a:xfrm>
          <a:prstGeom prst="roundRect">
            <a:avLst>
              <a:gd name="adj" fmla="val 3972"/>
            </a:avLst>
          </a:prstGeom>
          <a:solidFill>
            <a:schemeClr val="bg1"/>
          </a:solidFill>
          <a:ln>
            <a:noFill/>
          </a:ln>
          <a:effectLst>
            <a:outerShdw blurRad="355600" sx="99000" sy="99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R">
              <a:latin typeface="Montserrat" panose="00000500000000000000" pitchFamily="2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E1D6FFF-0F71-014D-844A-3625F2D9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Montserrat" panose="00000500000000000000" pitchFamily="2" charset="0"/>
              </a:rPr>
              <a:t>Why is Flows of Assets interesting?</a:t>
            </a:r>
            <a:endParaRPr lang="en-AR" b="1" dirty="0">
              <a:latin typeface="Montserrat" panose="000005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4E2F4E-EC50-8B41-9655-E3449E84A3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65214" y="3945444"/>
            <a:ext cx="2522361" cy="1342209"/>
          </a:xfrm>
        </p:spPr>
        <p:txBody>
          <a:bodyPr anchor="t"/>
          <a:lstStyle/>
          <a:p>
            <a:pPr algn="ctr"/>
            <a:r>
              <a:rPr lang="en-US" sz="1600" b="0" dirty="0">
                <a:latin typeface="Montserrat" panose="00000500000000000000" pitchFamily="2" charset="0"/>
              </a:rPr>
              <a:t>Signal shifts in momentum with the potential to move markets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56375B-4A6F-DD45-86BB-7A6E9077B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0876" y="3942924"/>
            <a:ext cx="2652687" cy="1342209"/>
          </a:xfrm>
        </p:spPr>
        <p:txBody>
          <a:bodyPr anchor="t"/>
          <a:lstStyle/>
          <a:p>
            <a:pPr lvl="1" algn="ctr"/>
            <a:r>
              <a:rPr lang="en-US" sz="1600" dirty="0">
                <a:solidFill>
                  <a:schemeClr val="accent1"/>
                </a:solidFill>
                <a:latin typeface="Montserrat" panose="00000500000000000000" pitchFamily="2" charset="0"/>
              </a:rPr>
              <a:t>Help signal changing investor sentiment and behavior</a:t>
            </a:r>
          </a:p>
          <a:p>
            <a:pPr lvl="1" algn="ctr"/>
            <a:endParaRPr lang="en-SE" sz="16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AA18A5-2DDE-8A48-B327-A1CE433D06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1790" y="3942924"/>
            <a:ext cx="2425099" cy="1342209"/>
          </a:xfrm>
        </p:spPr>
        <p:txBody>
          <a:bodyPr anchor="t"/>
          <a:lstStyle/>
          <a:p>
            <a:pPr lvl="1" algn="ctr"/>
            <a:r>
              <a:rPr lang="en-US" sz="1600" dirty="0">
                <a:solidFill>
                  <a:schemeClr val="accent1"/>
                </a:solidFill>
                <a:latin typeface="Montserrat" panose="00000500000000000000" pitchFamily="2" charset="0"/>
              </a:rPr>
              <a:t>Show the presence or lack of liquidity in markets</a:t>
            </a:r>
          </a:p>
          <a:p>
            <a:pPr lvl="1" algn="ctr"/>
            <a:endParaRPr lang="en-SE" sz="16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82AA71AA-9775-4B9C-8054-2F417D25B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971800" cy="365125"/>
          </a:xfrm>
        </p:spPr>
        <p:txBody>
          <a:bodyPr/>
          <a:lstStyle/>
          <a:p>
            <a:fld id="{302BE59C-ACD2-1646-8F41-7076CB55DE24}" type="slidenum">
              <a:rPr lang="en-US" smtClean="0">
                <a:latin typeface="Montserrat" panose="00000500000000000000" pitchFamily="2" charset="0"/>
              </a:rPr>
              <a:pPr/>
              <a:t>2</a:t>
            </a:fld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8" name="Picture Placeholder 34">
            <a:extLst>
              <a:ext uri="{FF2B5EF4-FFF2-40B4-BE49-F238E27FC236}">
                <a16:creationId xmlns:a16="http://schemas.microsoft.com/office/drawing/2014/main" id="{6E9EF90A-3F30-44BA-AFD6-81D58F8F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>
            <a:fillRect/>
          </a:stretch>
        </p:blipFill>
        <p:spPr>
          <a:xfrm>
            <a:off x="5388785" y="2426156"/>
            <a:ext cx="1348105" cy="134220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D2A2314-0865-4F7A-9493-930726F18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4" r="12486" b="44254"/>
          <a:stretch/>
        </p:blipFill>
        <p:spPr>
          <a:xfrm>
            <a:off x="5589502" y="2377930"/>
            <a:ext cx="289249" cy="59237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4D40925-E9A1-4B7B-A0CD-3CB4A1AAFD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4" r="12486" b="44254"/>
          <a:stretch/>
        </p:blipFill>
        <p:spPr>
          <a:xfrm>
            <a:off x="6305526" y="3082093"/>
            <a:ext cx="289249" cy="59237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3304D63-06DC-453E-8DF2-9EF1169E8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81" y="2203705"/>
            <a:ext cx="1756776" cy="175677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7D92C08-72CB-4EBA-99AD-A4C5FD96A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86" y="2123580"/>
            <a:ext cx="1917025" cy="19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A7298BF-0349-4DFA-B0CE-0AC6376A9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53594"/>
              </p:ext>
            </p:extLst>
          </p:nvPr>
        </p:nvGraphicFramePr>
        <p:xfrm>
          <a:off x="2287588" y="804863"/>
          <a:ext cx="7616825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7298BF-0349-4DFA-B0CE-0AC6376A9E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588" y="804863"/>
                        <a:ext cx="7616825" cy="524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63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DC5147-B012-497C-828E-06B58E7D5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55372"/>
              </p:ext>
            </p:extLst>
          </p:nvPr>
        </p:nvGraphicFramePr>
        <p:xfrm>
          <a:off x="2287588" y="804863"/>
          <a:ext cx="7616825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DC5147-B012-497C-828E-06B58E7D5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588" y="804863"/>
                        <a:ext cx="7616825" cy="524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00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9C8058-45BF-4A2C-AF4B-064DE1ACC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42983"/>
              </p:ext>
            </p:extLst>
          </p:nvPr>
        </p:nvGraphicFramePr>
        <p:xfrm>
          <a:off x="2287588" y="804863"/>
          <a:ext cx="7616825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7616592" imgH="5246591" progId="Mbnd.mbnd">
                  <p:embed/>
                </p:oleObj>
              </mc:Choice>
              <mc:Fallback>
                <p:oleObj name="Macrobond document" r:id="rId3" imgW="7616592" imgH="5246591" progId="Mbnd.mbnd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29C8058-45BF-4A2C-AF4B-064DE1ACC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588" y="804863"/>
                        <a:ext cx="7616825" cy="524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05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3392-325D-4EA0-81A2-C47652A9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Montserrat" panose="00000500000000000000" pitchFamily="2" charset="0"/>
              </a:rPr>
              <a:t>EPFR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DFFF8-20F4-4555-A742-C33604187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>
                <a:latin typeface="Montserrat" panose="00000500000000000000" pitchFamily="2" charset="0"/>
              </a:rPr>
              <a:pPr/>
              <a:t>6</a:t>
            </a:fld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83F6E1-31CD-40A1-9CBC-DDD95AA396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>
                <a:latin typeface="Montserrat" panose="00000500000000000000" pitchFamily="2" charset="0"/>
              </a:rPr>
              <a:t>Extensive history</a:t>
            </a:r>
            <a:br>
              <a:rPr lang="en-SE" dirty="0">
                <a:latin typeface="Montserrat" panose="00000500000000000000" pitchFamily="2" charset="0"/>
              </a:rPr>
            </a:br>
            <a:r>
              <a:rPr lang="sv-SE" sz="1400" b="0" dirty="0">
                <a:latin typeface="Montserrat" panose="00000500000000000000" pitchFamily="2" charset="0"/>
              </a:rPr>
              <a:t>History up to from 1995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1631B-6878-4863-8086-330EC73844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27068" y="3203665"/>
            <a:ext cx="5612338" cy="1342208"/>
          </a:xfrm>
        </p:spPr>
        <p:txBody>
          <a:bodyPr/>
          <a:lstStyle/>
          <a:p>
            <a:r>
              <a:rPr lang="sv-SE" dirty="0">
                <a:latin typeface="Montserrat" panose="00000500000000000000" pitchFamily="2" charset="0"/>
              </a:rPr>
              <a:t>High frequencies</a:t>
            </a:r>
            <a:br>
              <a:rPr lang="en-SE" dirty="0">
                <a:latin typeface="Montserrat" panose="00000500000000000000" pitchFamily="2" charset="0"/>
              </a:rPr>
            </a:br>
            <a:r>
              <a:rPr lang="sv-SE" sz="1400" b="0" dirty="0">
                <a:latin typeface="Montserrat" panose="00000500000000000000" pitchFamily="2" charset="0"/>
              </a:rPr>
              <a:t>Aggregates available in a daily, weekly and monthly fashion</a:t>
            </a:r>
            <a:endParaRPr lang="en-SE" sz="1400" dirty="0">
              <a:latin typeface="Montserrat" panose="00000500000000000000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8B6B3C-2C84-42DB-B1B1-D005DE06CA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7068" y="4718957"/>
            <a:ext cx="5612338" cy="1342208"/>
          </a:xfrm>
        </p:spPr>
        <p:txBody>
          <a:bodyPr/>
          <a:lstStyle/>
          <a:p>
            <a:r>
              <a:rPr lang="sv-SE" sz="1800" b="1" dirty="0">
                <a:latin typeface="Montserrat" panose="00000500000000000000" pitchFamily="2" charset="0"/>
              </a:rPr>
              <a:t>Harmonized structure across the globe</a:t>
            </a:r>
            <a:br>
              <a:rPr lang="en-SE" sz="1800" b="1" dirty="0">
                <a:latin typeface="Montserrat" panose="00000500000000000000" pitchFamily="2" charset="0"/>
              </a:rPr>
            </a:br>
            <a:r>
              <a:rPr lang="sv-SE" sz="1400" b="0" dirty="0">
                <a:latin typeface="Montserrat" panose="00000500000000000000" pitchFamily="2" charset="0"/>
              </a:rPr>
              <a:t>The same set of variables for all available countries and regions</a:t>
            </a:r>
            <a:endParaRPr lang="en-US" sz="1400" b="0" dirty="0">
              <a:latin typeface="Montserrat" panose="00000500000000000000" pitchFamily="2" charset="0"/>
            </a:endParaRPr>
          </a:p>
        </p:txBody>
      </p:sp>
      <p:pic>
        <p:nvPicPr>
          <p:cNvPr id="13" name="Picture Placeholder 12" descr="Icon&#10;&#10;Description automatically generated">
            <a:extLst>
              <a:ext uri="{FF2B5EF4-FFF2-40B4-BE49-F238E27FC236}">
                <a16:creationId xmlns:a16="http://schemas.microsoft.com/office/drawing/2014/main" id="{6A053D9B-0E88-4B30-9C45-8FD869AD25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236"/>
          <a:stretch>
            <a:fillRect/>
          </a:stretch>
        </p:blipFill>
        <p:spPr/>
      </p:pic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6CFB5349-BC45-49CA-B692-B65AF71AC40B}"/>
              </a:ext>
            </a:extLst>
          </p:cNvPr>
          <p:cNvSpPr txBox="1">
            <a:spLocks/>
          </p:cNvSpPr>
          <p:nvPr/>
        </p:nvSpPr>
        <p:spPr>
          <a:xfrm>
            <a:off x="609283" y="4718957"/>
            <a:ext cx="1348105" cy="1342209"/>
          </a:xfrm>
          <a:prstGeom prst="rect">
            <a:avLst/>
          </a:prstGeom>
        </p:spPr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8EEDE245-2590-48F8-B394-40A7373B2116}"/>
              </a:ext>
            </a:extLst>
          </p:cNvPr>
          <p:cNvSpPr txBox="1">
            <a:spLocks/>
          </p:cNvSpPr>
          <p:nvPr/>
        </p:nvSpPr>
        <p:spPr>
          <a:xfrm>
            <a:off x="609283" y="4692831"/>
            <a:ext cx="1348105" cy="1342209"/>
          </a:xfrm>
          <a:prstGeom prst="rect">
            <a:avLst/>
          </a:prstGeom>
        </p:spPr>
      </p:sp>
      <p:pic>
        <p:nvPicPr>
          <p:cNvPr id="23" name="Picture Placeholder 19" descr="Logo, icon&#10;&#10;Description automatically generated">
            <a:extLst>
              <a:ext uri="{FF2B5EF4-FFF2-40B4-BE49-F238E27FC236}">
                <a16:creationId xmlns:a16="http://schemas.microsoft.com/office/drawing/2014/main" id="{06E22D8B-BE57-467C-A50C-AE01AE828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>
            <a:fillRect/>
          </a:stretch>
        </p:blipFill>
        <p:spPr>
          <a:xfrm>
            <a:off x="609282" y="4692831"/>
            <a:ext cx="1348105" cy="1342209"/>
          </a:xfrm>
          <a:prstGeom prst="rect">
            <a:avLst/>
          </a:prstGeom>
        </p:spPr>
      </p:pic>
      <p:pic>
        <p:nvPicPr>
          <p:cNvPr id="33" name="Picture Placeholder 32" descr="Icon&#10;&#10;Description automatically generated">
            <a:extLst>
              <a:ext uri="{FF2B5EF4-FFF2-40B4-BE49-F238E27FC236}">
                <a16:creationId xmlns:a16="http://schemas.microsoft.com/office/drawing/2014/main" id="{3C27D579-C3C1-46C4-83FF-1DFD884BE6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0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B71557-570A-4958-8092-5B9DA1D4B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33891"/>
              </p:ext>
            </p:extLst>
          </p:nvPr>
        </p:nvGraphicFramePr>
        <p:xfrm>
          <a:off x="2032000" y="912813"/>
          <a:ext cx="8128000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1853270" imgH="7335782" progId="Mbnd.mbnd">
                  <p:embed/>
                </p:oleObj>
              </mc:Choice>
              <mc:Fallback>
                <p:oleObj name="Macrobond document" r:id="rId3" imgW="11853270" imgH="7335782" progId="Mbnd.mbnd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6B71557-570A-4958-8092-5B9DA1D4B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912813"/>
                        <a:ext cx="8128000" cy="503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7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8153EE-1271-43D3-A151-368E82D2B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83088"/>
              </p:ext>
            </p:extLst>
          </p:nvPr>
        </p:nvGraphicFramePr>
        <p:xfrm>
          <a:off x="2032000" y="912813"/>
          <a:ext cx="8128000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1853270" imgH="7335782" progId="Mbnd.mbnd">
                  <p:embed/>
                </p:oleObj>
              </mc:Choice>
              <mc:Fallback>
                <p:oleObj name="Macrobond document" r:id="rId3" imgW="11853270" imgH="7335782" progId="Mbnd.mbnd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8153EE-1271-43D3-A151-368E82D2B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912813"/>
                        <a:ext cx="8128000" cy="503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27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004D-56AC-43F6-A24C-8177F24E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BE59C-ACD2-1646-8F41-7076CB55DE24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0232A7-AD73-4CEC-9EB7-2F9C633AA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49255"/>
              </p:ext>
            </p:extLst>
          </p:nvPr>
        </p:nvGraphicFramePr>
        <p:xfrm>
          <a:off x="2032000" y="912813"/>
          <a:ext cx="8128000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1853270" imgH="7335782" progId="Mbnd.mbnd">
                  <p:embed/>
                </p:oleObj>
              </mc:Choice>
              <mc:Fallback>
                <p:oleObj name="Macrobond document" r:id="rId3" imgW="11853270" imgH="7335782" progId="Mbnd.mbnd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0232A7-AD73-4CEC-9EB7-2F9C633AA7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912813"/>
                        <a:ext cx="8128000" cy="503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296976"/>
      </p:ext>
    </p:extLst>
  </p:cSld>
  <p:clrMapOvr>
    <a:masterClrMapping/>
  </p:clrMapOvr>
</p:sld>
</file>

<file path=ppt/theme/theme1.xml><?xml version="1.0" encoding="utf-8"?>
<a:theme xmlns:a="http://schemas.openxmlformats.org/drawingml/2006/main" name="3_Section break - SeaBlue">
  <a:themeElements>
    <a:clrScheme name="Custom 2">
      <a:dk1>
        <a:srgbClr val="666666"/>
      </a:dk1>
      <a:lt1>
        <a:srgbClr val="FFFFFF"/>
      </a:lt1>
      <a:dk2>
        <a:srgbClr val="FFFFFF"/>
      </a:dk2>
      <a:lt2>
        <a:srgbClr val="FFFFFF"/>
      </a:lt2>
      <a:accent1>
        <a:srgbClr val="7B0165"/>
      </a:accent1>
      <a:accent2>
        <a:srgbClr val="4CB740"/>
      </a:accent2>
      <a:accent3>
        <a:srgbClr val="F0532C"/>
      </a:accent3>
      <a:accent4>
        <a:srgbClr val="153061"/>
      </a:accent4>
      <a:accent5>
        <a:srgbClr val="018488"/>
      </a:accent5>
      <a:accent6>
        <a:srgbClr val="76BD49"/>
      </a:accent6>
      <a:hlink>
        <a:srgbClr val="A82E8D"/>
      </a:hlink>
      <a:folHlink>
        <a:srgbClr val="75328D"/>
      </a:folHlink>
    </a:clrScheme>
    <a:fontScheme name="NetAbstraction font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crobond PowerPoint Template.pptx" id="{6EE034CB-ADB6-4B01-B85E-90ECC18D3B61}" vid="{6AFB0B5A-077A-4DE3-860D-852EB710064A}"/>
    </a:ext>
  </a:extLst>
</a:theme>
</file>

<file path=ppt/theme/theme2.xml><?xml version="1.0" encoding="utf-8"?>
<a:theme xmlns:a="http://schemas.openxmlformats.org/drawingml/2006/main" name="Body content">
  <a:themeElements>
    <a:clrScheme name="Macrobond">
      <a:dk1>
        <a:srgbClr val="666666"/>
      </a:dk1>
      <a:lt1>
        <a:srgbClr val="FFFFFF"/>
      </a:lt1>
      <a:dk2>
        <a:srgbClr val="FFFFFF"/>
      </a:dk2>
      <a:lt2>
        <a:srgbClr val="FFFFFF"/>
      </a:lt2>
      <a:accent1>
        <a:srgbClr val="1B365D"/>
      </a:accent1>
      <a:accent2>
        <a:srgbClr val="246BA2"/>
      </a:accent2>
      <a:accent3>
        <a:srgbClr val="8E51A8"/>
      </a:accent3>
      <a:accent4>
        <a:srgbClr val="58A291"/>
      </a:accent4>
      <a:accent5>
        <a:srgbClr val="8E51A8"/>
      </a:accent5>
      <a:accent6>
        <a:srgbClr val="CD545B"/>
      </a:accent6>
      <a:hlink>
        <a:srgbClr val="6CBE45"/>
      </a:hlink>
      <a:folHlink>
        <a:srgbClr val="6CBE45"/>
      </a:folHlink>
    </a:clrScheme>
    <a:fontScheme name="NetAbstraction font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crobond PowerPoint Template.pptx" id="{6EE034CB-ADB6-4B01-B85E-90ECC18D3B61}" vid="{23BB7A6E-E24E-4267-AB52-BCADD1772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AB7CC6963EF428FD0898B3EED9EF0" ma:contentTypeVersion="7" ma:contentTypeDescription="Create a new document." ma:contentTypeScope="" ma:versionID="f6dc73eb41af0c4f0e785b8c73af7d18">
  <xsd:schema xmlns:xsd="http://www.w3.org/2001/XMLSchema" xmlns:xs="http://www.w3.org/2001/XMLSchema" xmlns:p="http://schemas.microsoft.com/office/2006/metadata/properties" xmlns:ns2="eb35397e-fafd-42d5-8db9-8932d42655ee" xmlns:ns3="4eea1c28-cb02-4994-9265-dfcee46c6391" targetNamespace="http://schemas.microsoft.com/office/2006/metadata/properties" ma:root="true" ma:fieldsID="636fa5cfc1c7b01127e25316f3c2c77f" ns2:_="" ns3:_="">
    <xsd:import namespace="eb35397e-fafd-42d5-8db9-8932d42655ee"/>
    <xsd:import namespace="4eea1c28-cb02-4994-9265-dfcee46c63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5397e-fafd-42d5-8db9-8932d42655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a1c28-cb02-4994-9265-dfcee46c6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35397e-fafd-42d5-8db9-8932d42655ee">
      <UserInfo>
        <DisplayName>Everyone except external users</DisplayName>
        <AccountId>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A0A44A-CAC1-418C-9A22-F4086DCD0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5397e-fafd-42d5-8db9-8932d42655ee"/>
    <ds:schemaRef ds:uri="4eea1c28-cb02-4994-9265-dfcee46c6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86616-3340-4F1F-80B9-1E4511C49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E0D35-C069-4EE7-84AE-6B050BCBAC16}">
  <ds:schemaRefs>
    <ds:schemaRef ds:uri="http://schemas.microsoft.com/office/2006/metadata/properties"/>
    <ds:schemaRef ds:uri="http://schemas.microsoft.com/office/infopath/2007/PartnerControls"/>
    <ds:schemaRef ds:uri="4ab046bf-33d3-40c3-b311-ec01eb8a0a8d"/>
    <ds:schemaRef ds:uri="eb35397e-fafd-42d5-8db9-8932d42655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Macrobond PowerPoint Template</Template>
  <TotalTime>1874</TotalTime>
  <Words>122</Words>
  <Application>Microsoft Office PowerPoint</Application>
  <PresentationFormat>Widescreen</PresentationFormat>
  <Paragraphs>28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Times</vt:lpstr>
      <vt:lpstr>3_Section break - SeaBlue</vt:lpstr>
      <vt:lpstr>Body content</vt:lpstr>
      <vt:lpstr>Macrobond document</vt:lpstr>
      <vt:lpstr>PowerPoint Presentation</vt:lpstr>
      <vt:lpstr>Why is Flows of Assets interesting?</vt:lpstr>
      <vt:lpstr>PowerPoint Presentation</vt:lpstr>
      <vt:lpstr>PowerPoint Presentation</vt:lpstr>
      <vt:lpstr>PowerPoint Presentation</vt:lpstr>
      <vt:lpstr>EPFR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webinar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Philip Nilsson</dc:creator>
  <cp:lastModifiedBy>Karl Philip Nilsson</cp:lastModifiedBy>
  <cp:revision>95</cp:revision>
  <dcterms:created xsi:type="dcterms:W3CDTF">2021-10-15T11:03:28Z</dcterms:created>
  <dcterms:modified xsi:type="dcterms:W3CDTF">2021-11-18T13:24:04Z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5bd4d2-aa7c-445f-9ef8-222ebb1d2b43_Enabled">
    <vt:lpwstr>False</vt:lpwstr>
  </property>
  <property fmtid="{D5CDD505-2E9C-101B-9397-08002B2CF9AE}" pid="3" name="MSIP_Label_e65bd4d2-aa7c-445f-9ef8-222ebb1d2b43_SiteId">
    <vt:lpwstr>9744600e-3e04-492e-baa1-25ec245c6f10</vt:lpwstr>
  </property>
  <property fmtid="{D5CDD505-2E9C-101B-9397-08002B2CF9AE}" pid="4" name="MSIP_Label_e65bd4d2-aa7c-445f-9ef8-222ebb1d2b43_Owner">
    <vt:lpwstr>VICTORIA.ARENA@telefonica.com</vt:lpwstr>
  </property>
  <property fmtid="{D5CDD505-2E9C-101B-9397-08002B2CF9AE}" pid="5" name="MSIP_Label_e65bd4d2-aa7c-445f-9ef8-222ebb1d2b43_SetDate">
    <vt:lpwstr>2020-11-12T15:29:26.2130075Z</vt:lpwstr>
  </property>
  <property fmtid="{D5CDD505-2E9C-101B-9397-08002B2CF9AE}" pid="6" name="MSIP_Label_e65bd4d2-aa7c-445f-9ef8-222ebb1d2b43_Name">
    <vt:lpwstr>Public</vt:lpwstr>
  </property>
  <property fmtid="{D5CDD505-2E9C-101B-9397-08002B2CF9AE}" pid="7" name="MSIP_Label_e65bd4d2-aa7c-445f-9ef8-222ebb1d2b43_Application">
    <vt:lpwstr>Microsoft Azure Information Protection</vt:lpwstr>
  </property>
  <property fmtid="{D5CDD505-2E9C-101B-9397-08002B2CF9AE}" pid="8" name="MSIP_Label_e65bd4d2-aa7c-445f-9ef8-222ebb1d2b43_ActionId">
    <vt:lpwstr>6db6ccdd-f18f-43f2-932f-a57d1a5aae09</vt:lpwstr>
  </property>
  <property fmtid="{D5CDD505-2E9C-101B-9397-08002B2CF9AE}" pid="9" name="MSIP_Label_e65bd4d2-aa7c-445f-9ef8-222ebb1d2b43_Extended_MSFT_Method">
    <vt:lpwstr>Manual</vt:lpwstr>
  </property>
  <property fmtid="{D5CDD505-2E9C-101B-9397-08002B2CF9AE}" pid="10" name="ContentTypeId">
    <vt:lpwstr>0x0101004A2AB7CC6963EF428FD0898B3EED9EF0</vt:lpwstr>
  </property>
</Properties>
</file>